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DB514-F4BC-4478-8770-D82D59C025A1}">
  <a:tblStyle styleId="{F69DB514-F4BC-4478-8770-D82D59C025A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11ad336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711ad336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1c31526a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1c31526a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71c31526a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11ad336aa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11ad336aa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711ad336aa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11ad336aa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11ad336aa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711ad336aa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58622f3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58622f3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858622f39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58622f39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58622f39e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858622f39e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b95ab79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b95ab79b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g8b95ab79b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b95ab79b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b95ab79bc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8b95ab79bc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b95ab79b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b95ab79bc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8b95ab79bc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11ad336a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11ad336aa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11ad336a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11ad336a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711ad336a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11ad336a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11ad336a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711ad336a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1c31526a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1c31526a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71c31526a9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1c31526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1c31526a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1c31526a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11ad336aa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11ad336aa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711ad336aa_0_1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11ad336aa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11ad336aa_0_1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711ad336aa_0_1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71c31526a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1c31526a9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71c31526a9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itil/problems/63" TargetMode="External"/><Relationship Id="rId4" Type="http://schemas.openxmlformats.org/officeDocument/2006/relationships/hyperlink" Target="https://kokohelpdesk.freshservice.com/itil/problems/63" TargetMode="External"/><Relationship Id="rId5" Type="http://schemas.openxmlformats.org/officeDocument/2006/relationships/hyperlink" Target="https://kokohelpdesk.freshservice.com/itil/problems/67"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spreadsheets/d/1rOVPobq-LjWB0znzya5ntuW7lQPzYBDeqFtkdSC3f2c/edit?ts=5e469041#gid=1439154624" TargetMode="External"/><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spreadsheets/d/1rOVPobq-LjWB0znzya5ntuW7lQPzYBDeqFtkdSC3f2c/edit?ts=5e469041#gid=1153953182" TargetMode="External"/><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document/d/1X0pqk_uomIjJmXilnQ4ZwE0cjv0gQ3khijl-JtxMXpw/edit#" TargetMode="External"/><Relationship Id="rId4" Type="http://schemas.openxmlformats.org/officeDocument/2006/relationships/image" Target="../media/image38.png"/><Relationship Id="rId5"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11.xml"/><Relationship Id="rId6" Type="http://schemas.openxmlformats.org/officeDocument/2006/relationships/slide" Target="/ppt/slides/slide12.xml"/><Relationship Id="rId7" Type="http://schemas.openxmlformats.org/officeDocument/2006/relationships/slide" Target="/ppt/slides/slide13.xml"/><Relationship Id="rId8" Type="http://schemas.openxmlformats.org/officeDocument/2006/relationships/slide" Target="/ppt/slid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5.xml"/><Relationship Id="rId4" Type="http://schemas.openxmlformats.org/officeDocument/2006/relationships/slide" Target="/ppt/slid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ERROR 002 AND 003</a:t>
            </a:r>
            <a:r>
              <a:rPr lang="en-US"/>
              <a:t> INVESTIGATION</a:t>
            </a:r>
            <a:endParaRPr sz="2400"/>
          </a:p>
        </p:txBody>
      </p:sp>
      <p:sp>
        <p:nvSpPr>
          <p:cNvPr id="166" name="Google Shape;166;p19"/>
          <p:cNvSpPr txBox="1"/>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solidFill>
                  <a:srgbClr val="000000"/>
                </a:solidFill>
                <a:latin typeface="Nunito SemiBold"/>
                <a:ea typeface="Nunito SemiBold"/>
                <a:cs typeface="Nunito SemiBold"/>
                <a:sym typeface="Nunito SemiBold"/>
              </a:rPr>
              <a:t>NOC: </a:t>
            </a:r>
            <a:r>
              <a:rPr lang="en-US" sz="1800" u="sng">
                <a:solidFill>
                  <a:schemeClr val="hlink"/>
                </a:solidFill>
                <a:latin typeface="Nunito SemiBold"/>
                <a:ea typeface="Nunito SemiBold"/>
                <a:cs typeface="Nunito SemiBold"/>
                <a:sym typeface="Nunito SemiBold"/>
                <a:hlinkClick r:id="rId3"/>
              </a:rPr>
              <a:t>PRB </a:t>
            </a:r>
            <a:r>
              <a:rPr lang="en-US" sz="1800" u="sng">
                <a:solidFill>
                  <a:schemeClr val="hlink"/>
                </a:solidFill>
                <a:latin typeface="Nunito SemiBold"/>
                <a:ea typeface="Nunito SemiBold"/>
                <a:cs typeface="Nunito SemiBold"/>
                <a:sym typeface="Nunito SemiBold"/>
                <a:hlinkClick r:id="rId4"/>
              </a:rPr>
              <a:t>-63</a:t>
            </a:r>
            <a:r>
              <a:rPr lang="en-US" sz="1800">
                <a:solidFill>
                  <a:srgbClr val="000000"/>
                </a:solidFill>
                <a:latin typeface="Nunito SemiBold"/>
                <a:ea typeface="Nunito SemiBold"/>
                <a:cs typeface="Nunito SemiBold"/>
                <a:sym typeface="Nunito SemiBold"/>
              </a:rPr>
              <a:t> &amp; </a:t>
            </a:r>
            <a:r>
              <a:rPr lang="en-US" sz="1800" u="sng">
                <a:solidFill>
                  <a:schemeClr val="hlink"/>
                </a:solidFill>
                <a:latin typeface="Nunito SemiBold"/>
                <a:ea typeface="Nunito SemiBold"/>
                <a:cs typeface="Nunito SemiBold"/>
                <a:sym typeface="Nunito SemiBold"/>
                <a:hlinkClick r:id="rId5"/>
              </a:rPr>
              <a:t>PRB-67</a:t>
            </a:r>
            <a:endParaRPr sz="1800">
              <a:solidFill>
                <a:srgbClr val="000000"/>
              </a:solidFill>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002 Weekly Occurrences </a:t>
            </a:r>
            <a:endParaRPr/>
          </a:p>
        </p:txBody>
      </p:sp>
      <p:sp>
        <p:nvSpPr>
          <p:cNvPr id="237" name="Google Shape;237;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8" name="Google Shape;238;p28" title="Chart"/>
          <p:cNvPicPr preferRelativeResize="0"/>
          <p:nvPr/>
        </p:nvPicPr>
        <p:blipFill>
          <a:blip r:embed="rId3">
            <a:alphaModFix/>
          </a:blip>
          <a:stretch>
            <a:fillRect/>
          </a:stretch>
        </p:blipFill>
        <p:spPr>
          <a:xfrm>
            <a:off x="0" y="941950"/>
            <a:ext cx="12192000" cy="5458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002 and 003 Fishbone Analysis</a:t>
            </a:r>
            <a:endParaRPr/>
          </a:p>
        </p:txBody>
      </p:sp>
      <p:sp>
        <p:nvSpPr>
          <p:cNvPr id="245" name="Google Shape;245;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6" name="Google Shape;246;p29"/>
          <p:cNvPicPr preferRelativeResize="0"/>
          <p:nvPr/>
        </p:nvPicPr>
        <p:blipFill>
          <a:blip r:embed="rId3">
            <a:alphaModFix/>
          </a:blip>
          <a:stretch>
            <a:fillRect/>
          </a:stretch>
        </p:blipFill>
        <p:spPr>
          <a:xfrm>
            <a:off x="963650" y="1178668"/>
            <a:ext cx="10163175" cy="4381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162750" y="141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Prioritization Matrix</a:t>
            </a:r>
            <a:endParaRPr/>
          </a:p>
        </p:txBody>
      </p:sp>
      <p:sp>
        <p:nvSpPr>
          <p:cNvPr id="253" name="Google Shape;253;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4" name="Google Shape;254;p30"/>
          <p:cNvGraphicFramePr/>
          <p:nvPr/>
        </p:nvGraphicFramePr>
        <p:xfrm>
          <a:off x="8345225" y="1331550"/>
          <a:ext cx="3000000" cy="3000000"/>
        </p:xfrm>
        <a:graphic>
          <a:graphicData uri="http://schemas.openxmlformats.org/drawingml/2006/table">
            <a:tbl>
              <a:tblPr>
                <a:noFill/>
                <a:tableStyleId>{F69DB514-F4BC-4478-8770-D82D59C025A1}</a:tableStyleId>
              </a:tblPr>
              <a:tblGrid>
                <a:gridCol w="303250"/>
                <a:gridCol w="1055850"/>
                <a:gridCol w="1123250"/>
                <a:gridCol w="943525"/>
              </a:tblGrid>
              <a:tr h="286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1000"/>
                        <a:t>Scale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r>
              <a:tr h="43420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Probability of occurrence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Severity Level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Ease of detection</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38800">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Impossible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Unlikely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Even Chance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Moderate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Moderate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Likely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Certain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55" name="Google Shape;255;p30"/>
          <p:cNvSpPr txBox="1"/>
          <p:nvPr>
            <p:ph idx="1" type="subTitle"/>
          </p:nvPr>
        </p:nvSpPr>
        <p:spPr>
          <a:xfrm>
            <a:off x="326950" y="4383076"/>
            <a:ext cx="9505800" cy="19149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a:t>The top 2 root causes to be investigated further:</a:t>
            </a:r>
            <a:endParaRPr/>
          </a:p>
          <a:p>
            <a:pPr indent="-406400" lvl="0" marL="457200" rtl="0" algn="l">
              <a:spcBef>
                <a:spcPts val="1000"/>
              </a:spcBef>
              <a:spcAft>
                <a:spcPts val="0"/>
              </a:spcAft>
              <a:buSzPts val="2800"/>
              <a:buAutoNum type="arabicPeriod"/>
            </a:pPr>
            <a:r>
              <a:rPr lang="en-US"/>
              <a:t>Faulty limit switch</a:t>
            </a:r>
            <a:endParaRPr/>
          </a:p>
          <a:p>
            <a:pPr indent="-406400" lvl="0" marL="457200" rtl="0" algn="l">
              <a:spcBef>
                <a:spcPts val="0"/>
              </a:spcBef>
              <a:spcAft>
                <a:spcPts val="0"/>
              </a:spcAft>
              <a:buSzPts val="2800"/>
              <a:buAutoNum type="arabicPeriod"/>
            </a:pPr>
            <a:r>
              <a:rPr lang="en-US"/>
              <a:t>Particles/dirt in BV</a:t>
            </a:r>
            <a:endParaRPr/>
          </a:p>
        </p:txBody>
      </p:sp>
      <p:graphicFrame>
        <p:nvGraphicFramePr>
          <p:cNvPr id="256" name="Google Shape;256;p30"/>
          <p:cNvGraphicFramePr/>
          <p:nvPr/>
        </p:nvGraphicFramePr>
        <p:xfrm>
          <a:off x="124100" y="1331550"/>
          <a:ext cx="3000000" cy="3000000"/>
        </p:xfrm>
        <a:graphic>
          <a:graphicData uri="http://schemas.openxmlformats.org/drawingml/2006/table">
            <a:tbl>
              <a:tblPr>
                <a:noFill/>
                <a:tableStyleId>{F69DB514-F4BC-4478-8770-D82D59C025A1}</a:tableStyleId>
              </a:tblPr>
              <a:tblGrid>
                <a:gridCol w="2883450"/>
                <a:gridCol w="1368000"/>
                <a:gridCol w="1130425"/>
                <a:gridCol w="1302450"/>
                <a:gridCol w="1163200"/>
              </a:tblGrid>
              <a:tr h="251450">
                <a:tc>
                  <a:txBody>
                    <a:bodyPr/>
                    <a:lstStyle/>
                    <a:p>
                      <a:pPr indent="0" lvl="0" marL="0" rtl="0" algn="l">
                        <a:lnSpc>
                          <a:spcPct val="115000"/>
                        </a:lnSpc>
                        <a:spcBef>
                          <a:spcPts val="0"/>
                        </a:spcBef>
                        <a:spcAft>
                          <a:spcPts val="0"/>
                        </a:spcAft>
                        <a:buNone/>
                      </a:pPr>
                      <a:r>
                        <a:rPr b="1" lang="en-US" sz="1000"/>
                        <a:t>Error 002 and 003 Root Cause Prioritization Matrix</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tcPr>
                </a:tc>
              </a:tr>
              <a:tr h="352425">
                <a:tc>
                  <a:txBody>
                    <a:bodyPr/>
                    <a:lstStyle/>
                    <a:p>
                      <a:pPr indent="0" lvl="0" marL="0" rtl="0" algn="l">
                        <a:lnSpc>
                          <a:spcPct val="115000"/>
                        </a:lnSpc>
                        <a:spcBef>
                          <a:spcPts val="0"/>
                        </a:spcBef>
                        <a:spcAft>
                          <a:spcPts val="0"/>
                        </a:spcAft>
                        <a:buNone/>
                      </a:pPr>
                      <a:r>
                        <a:rPr b="1" lang="en-US" sz="1000"/>
                        <a:t>Root cause</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Probability of occurrence</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Severity level</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Ease of detection</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Cumulative scale</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Faulty limit switch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Particles/dirt in BV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6250">
                <a:tc>
                  <a:txBody>
                    <a:bodyPr/>
                    <a:lstStyle/>
                    <a:p>
                      <a:pPr indent="0" lvl="0" marL="0" rtl="0" algn="l">
                        <a:lnSpc>
                          <a:spcPct val="115000"/>
                        </a:lnSpc>
                        <a:spcBef>
                          <a:spcPts val="0"/>
                        </a:spcBef>
                        <a:spcAft>
                          <a:spcPts val="0"/>
                        </a:spcAft>
                        <a:buNone/>
                      </a:pPr>
                      <a:r>
                        <a:rPr lang="en-US" sz="1000"/>
                        <a:t>Loosening of BV during assembly/commissioning/maintenance causes PTFE seal to move and impede full limit switch contact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sz="1000"/>
                        <a:t>Tightening of BV during assembly/commissioning/maintenance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Connector cable looseness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Aggressive checking of limit switch state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63" name="Google Shape;263;p31"/>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Further investigations on faulty limit switches as the most likely cause of the problem currently ongoing after a software change was made (R35) to include limit switch debugging status messages.</a:t>
            </a:r>
            <a:endParaRPr sz="2400"/>
          </a:p>
          <a:p>
            <a:pPr indent="-381000" lvl="0" marL="457200" rtl="0" algn="l">
              <a:spcBef>
                <a:spcPts val="0"/>
              </a:spcBef>
              <a:spcAft>
                <a:spcPts val="0"/>
              </a:spcAft>
              <a:buSzPts val="2400"/>
              <a:buChar char="●"/>
            </a:pPr>
            <a:r>
              <a:rPr lang="en-US" sz="2400"/>
              <a:t>This should enable detection and characterization of failure patterns</a:t>
            </a:r>
            <a:endParaRPr sz="2400"/>
          </a:p>
          <a:p>
            <a:pPr indent="-381000" lvl="0" marL="457200" rtl="0" algn="l">
              <a:spcBef>
                <a:spcPts val="0"/>
              </a:spcBef>
              <a:spcAft>
                <a:spcPts val="0"/>
              </a:spcAft>
              <a:buSzPts val="2400"/>
              <a:buChar char="●"/>
            </a:pPr>
            <a:r>
              <a:rPr lang="en-US" sz="2400"/>
              <a:t>The initial results after R35 are available on slides 14 and 15</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264" name="Google Shape;264;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Distribution by KP Following R35</a:t>
            </a:r>
            <a:endParaRPr/>
          </a:p>
        </p:txBody>
      </p:sp>
      <p:sp>
        <p:nvSpPr>
          <p:cNvPr id="271" name="Google Shape;271;p32"/>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Summary of all </a:t>
            </a:r>
            <a:r>
              <a:rPr lang="en-US" sz="2400" u="sng">
                <a:solidFill>
                  <a:schemeClr val="hlink"/>
                </a:solidFill>
                <a:hlinkClick r:id="rId3"/>
              </a:rPr>
              <a:t>MBV errors</a:t>
            </a:r>
            <a:r>
              <a:rPr lang="en-US" sz="2400"/>
              <a:t> spanning 5/1/2020 to 5/18/2020 below:</a:t>
            </a:r>
            <a:endParaRPr sz="2400"/>
          </a:p>
          <a:p>
            <a:pPr indent="0" lvl="0" marL="45720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b="1" lang="en-US" sz="1800">
                <a:solidFill>
                  <a:srgbClr val="000000"/>
                </a:solidFill>
              </a:rPr>
              <a:t>Total KPs affected</a:t>
            </a:r>
            <a:endParaRPr b="1" sz="1800">
              <a:solidFill>
                <a:srgbClr val="000000"/>
              </a:solidFill>
            </a:endParaRPr>
          </a:p>
          <a:p>
            <a:pPr indent="0" lvl="0" marL="5029200" rtl="0" algn="l">
              <a:lnSpc>
                <a:spcPct val="100000"/>
              </a:lnSpc>
              <a:spcBef>
                <a:spcPts val="0"/>
              </a:spcBef>
              <a:spcAft>
                <a:spcPts val="0"/>
              </a:spcAft>
              <a:buNone/>
            </a:pPr>
            <a:r>
              <a:rPr lang="en-US" sz="1800">
                <a:solidFill>
                  <a:srgbClr val="000000"/>
                </a:solidFill>
                <a:latin typeface="Nunito SemiBold"/>
                <a:ea typeface="Nunito SemiBold"/>
                <a:cs typeface="Nunito SemiBold"/>
                <a:sym typeface="Nunito SemiBold"/>
              </a:rPr>
              <a:t>                 </a:t>
            </a:r>
            <a:r>
              <a:rPr b="1" lang="en-US" sz="1800">
                <a:solidFill>
                  <a:srgbClr val="000000"/>
                </a:solidFill>
              </a:rPr>
              <a:t>KPs with &gt; 1 faults</a:t>
            </a:r>
            <a:endParaRPr b="1" sz="1800">
              <a:solidFill>
                <a:srgbClr val="000000"/>
              </a:solidFill>
            </a:endParaRPr>
          </a:p>
          <a:p>
            <a:pPr indent="0" lvl="0" marL="0" rtl="0" algn="l">
              <a:spcBef>
                <a:spcPts val="1000"/>
              </a:spcBef>
              <a:spcAft>
                <a:spcPts val="0"/>
              </a:spcAft>
              <a:buNone/>
            </a:pPr>
            <a:r>
              <a:t/>
            </a:r>
            <a:endParaRPr/>
          </a:p>
          <a:p>
            <a:pPr indent="0" lvl="0" marL="45720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b="1" lang="en-US" sz="1800">
                <a:solidFill>
                  <a:srgbClr val="000000"/>
                </a:solidFill>
              </a:rPr>
              <a:t>Count of KPs per Failure report</a:t>
            </a:r>
            <a:endParaRPr b="1" sz="1800">
              <a:solidFill>
                <a:srgbClr val="0000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72" name="Google Shape;27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3" name="Google Shape;273;p32"/>
          <p:cNvPicPr preferRelativeResize="0"/>
          <p:nvPr/>
        </p:nvPicPr>
        <p:blipFill>
          <a:blip r:embed="rId4">
            <a:alphaModFix/>
          </a:blip>
          <a:stretch>
            <a:fillRect/>
          </a:stretch>
        </p:blipFill>
        <p:spPr>
          <a:xfrm>
            <a:off x="342625" y="2304450"/>
            <a:ext cx="5738500" cy="1052475"/>
          </a:xfrm>
          <a:prstGeom prst="rect">
            <a:avLst/>
          </a:prstGeom>
          <a:noFill/>
          <a:ln cap="flat" cmpd="sng" w="19050">
            <a:solidFill>
              <a:schemeClr val="dk2"/>
            </a:solidFill>
            <a:prstDash val="solid"/>
            <a:round/>
            <a:headEnd len="sm" w="sm" type="none"/>
            <a:tailEnd len="sm" w="sm" type="none"/>
          </a:ln>
        </p:spPr>
      </p:pic>
      <p:pic>
        <p:nvPicPr>
          <p:cNvPr id="274" name="Google Shape;274;p32"/>
          <p:cNvPicPr preferRelativeResize="0"/>
          <p:nvPr/>
        </p:nvPicPr>
        <p:blipFill>
          <a:blip r:embed="rId5">
            <a:alphaModFix/>
          </a:blip>
          <a:stretch>
            <a:fillRect/>
          </a:stretch>
        </p:blipFill>
        <p:spPr>
          <a:xfrm>
            <a:off x="6408625" y="2531588"/>
            <a:ext cx="5324525" cy="2169725"/>
          </a:xfrm>
          <a:prstGeom prst="rect">
            <a:avLst/>
          </a:prstGeom>
          <a:noFill/>
          <a:ln cap="flat" cmpd="sng" w="19050">
            <a:solidFill>
              <a:schemeClr val="dk2"/>
            </a:solidFill>
            <a:prstDash val="solid"/>
            <a:round/>
            <a:headEnd len="sm" w="sm" type="none"/>
            <a:tailEnd len="sm" w="sm" type="none"/>
          </a:ln>
        </p:spPr>
      </p:pic>
      <p:pic>
        <p:nvPicPr>
          <p:cNvPr id="275" name="Google Shape;275;p32"/>
          <p:cNvPicPr preferRelativeResize="0"/>
          <p:nvPr/>
        </p:nvPicPr>
        <p:blipFill>
          <a:blip r:embed="rId6">
            <a:alphaModFix/>
          </a:blip>
          <a:stretch>
            <a:fillRect/>
          </a:stretch>
        </p:blipFill>
        <p:spPr>
          <a:xfrm>
            <a:off x="342625" y="3886630"/>
            <a:ext cx="5738500" cy="2382267"/>
          </a:xfrm>
          <a:prstGeom prst="rect">
            <a:avLst/>
          </a:prstGeom>
          <a:noFill/>
          <a:ln cap="flat" cmpd="sng" w="19050">
            <a:solidFill>
              <a:schemeClr val="dk2"/>
            </a:solidFill>
            <a:prstDash val="solid"/>
            <a:round/>
            <a:headEnd len="sm" w="sm" type="none"/>
            <a:tailEnd len="sm" w="sm" type="none"/>
          </a:ln>
        </p:spPr>
      </p:pic>
      <p:sp>
        <p:nvSpPr>
          <p:cNvPr id="276" name="Google Shape;276;p32"/>
          <p:cNvSpPr txBox="1"/>
          <p:nvPr/>
        </p:nvSpPr>
        <p:spPr>
          <a:xfrm>
            <a:off x="6408750" y="5046350"/>
            <a:ext cx="5324400" cy="78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remaining 51 KPs had a single issue each</a:t>
            </a:r>
            <a:endParaRPr sz="1800">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Distribution By MBV</a:t>
            </a:r>
            <a:r>
              <a:rPr lang="en-US"/>
              <a:t> Following R35</a:t>
            </a:r>
            <a:endParaRPr/>
          </a:p>
        </p:txBody>
      </p:sp>
      <p:sp>
        <p:nvSpPr>
          <p:cNvPr id="283" name="Google Shape;283;p33"/>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800"/>
              <a:t>Distribution of </a:t>
            </a:r>
            <a:r>
              <a:rPr b="1" lang="en-US" sz="1800"/>
              <a:t>Failure report per MBV</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Clr>
                <a:schemeClr val="dk1"/>
              </a:buClr>
              <a:buSzPts val="1100"/>
              <a:buFont typeface="Arial"/>
              <a:buNone/>
            </a:pPr>
            <a:r>
              <a:rPr b="1" lang="en-US" sz="1800"/>
              <a:t>Distribution of Limit Switch Status during Fault</a:t>
            </a:r>
            <a:endParaRPr b="1" sz="1800"/>
          </a:p>
        </p:txBody>
      </p:sp>
      <p:sp>
        <p:nvSpPr>
          <p:cNvPr id="284" name="Google Shape;284;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5" name="Google Shape;285;p33"/>
          <p:cNvPicPr preferRelativeResize="0"/>
          <p:nvPr/>
        </p:nvPicPr>
        <p:blipFill>
          <a:blip r:embed="rId3">
            <a:alphaModFix/>
          </a:blip>
          <a:stretch>
            <a:fillRect/>
          </a:stretch>
        </p:blipFill>
        <p:spPr>
          <a:xfrm>
            <a:off x="286225" y="1317775"/>
            <a:ext cx="6698600" cy="2079500"/>
          </a:xfrm>
          <a:prstGeom prst="rect">
            <a:avLst/>
          </a:prstGeom>
          <a:noFill/>
          <a:ln cap="flat" cmpd="sng" w="19050">
            <a:solidFill>
              <a:schemeClr val="dk2"/>
            </a:solidFill>
            <a:prstDash val="solid"/>
            <a:round/>
            <a:headEnd len="sm" w="sm" type="none"/>
            <a:tailEnd len="sm" w="sm" type="none"/>
          </a:ln>
        </p:spPr>
      </p:pic>
      <p:pic>
        <p:nvPicPr>
          <p:cNvPr id="286" name="Google Shape;286;p33"/>
          <p:cNvPicPr preferRelativeResize="0"/>
          <p:nvPr/>
        </p:nvPicPr>
        <p:blipFill>
          <a:blip r:embed="rId4">
            <a:alphaModFix/>
          </a:blip>
          <a:stretch>
            <a:fillRect/>
          </a:stretch>
        </p:blipFill>
        <p:spPr>
          <a:xfrm>
            <a:off x="235125" y="4104775"/>
            <a:ext cx="6749700" cy="2005275"/>
          </a:xfrm>
          <a:prstGeom prst="rect">
            <a:avLst/>
          </a:prstGeom>
          <a:noFill/>
          <a:ln cap="flat" cmpd="sng" w="19050">
            <a:solidFill>
              <a:schemeClr val="dk2"/>
            </a:solidFill>
            <a:prstDash val="solid"/>
            <a:round/>
            <a:headEnd len="sm" w="sm" type="none"/>
            <a:tailEnd len="sm" w="sm" type="none"/>
          </a:ln>
        </p:spPr>
      </p:pic>
      <p:sp>
        <p:nvSpPr>
          <p:cNvPr id="287" name="Google Shape;287;p33"/>
          <p:cNvSpPr txBox="1"/>
          <p:nvPr/>
        </p:nvSpPr>
        <p:spPr>
          <a:xfrm>
            <a:off x="7167525" y="1020325"/>
            <a:ext cx="4862400" cy="5304900"/>
          </a:xfrm>
          <a:prstGeom prst="rect">
            <a:avLst/>
          </a:prstGeom>
          <a:noFill/>
          <a:ln>
            <a:noFill/>
          </a:ln>
        </p:spPr>
        <p:txBody>
          <a:bodyPr anchorCtr="0" anchor="t" bIns="91425" lIns="91425" spcFirstLastPara="1" rIns="91425" wrap="square" tIns="91425">
            <a:noAutofit/>
          </a:bodyPr>
          <a:lstStyle/>
          <a:p>
            <a:pPr indent="-330200" lvl="0" marL="457200" rtl="0" algn="l">
              <a:lnSpc>
                <a:spcPct val="120000"/>
              </a:lnSpc>
              <a:spcBef>
                <a:spcPts val="10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limit switch status for an open MBV should be </a:t>
            </a:r>
            <a:r>
              <a:rPr b="1" lang="en-US" sz="1600">
                <a:solidFill>
                  <a:schemeClr val="dk1"/>
                </a:solidFill>
                <a:latin typeface="Nunito"/>
                <a:ea typeface="Nunito"/>
                <a:cs typeface="Nunito"/>
                <a:sym typeface="Nunito"/>
              </a:rPr>
              <a:t>OPEN-NOT CLOSED</a:t>
            </a:r>
            <a:endParaRPr b="1"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limit switch status for a closed MBV should be </a:t>
            </a:r>
            <a:r>
              <a:rPr b="1" lang="en-US" sz="1600">
                <a:solidFill>
                  <a:schemeClr val="dk1"/>
                </a:solidFill>
                <a:latin typeface="Nunito"/>
                <a:ea typeface="Nunito"/>
                <a:cs typeface="Nunito"/>
                <a:sym typeface="Nunito"/>
              </a:rPr>
              <a:t>NOT OPEN-CLOSED</a:t>
            </a:r>
            <a:endParaRPr b="1"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It immediately looks like the system is reporting false negatives (32 cases of failure to open and 23 cases of failure to close)</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Brainstorming ongoing on how this could be </a:t>
            </a:r>
            <a:r>
              <a:rPr lang="en-US" sz="1600">
                <a:solidFill>
                  <a:schemeClr val="dk1"/>
                </a:solidFill>
                <a:latin typeface="Nunito"/>
                <a:ea typeface="Nunito"/>
                <a:cs typeface="Nunito"/>
                <a:sym typeface="Nunito"/>
              </a:rPr>
              <a:t>so</a:t>
            </a:r>
            <a:r>
              <a:rPr lang="en-US" sz="1600">
                <a:solidFill>
                  <a:schemeClr val="dk1"/>
                </a:solidFill>
                <a:latin typeface="Nunito"/>
                <a:ea typeface="Nunito"/>
                <a:cs typeface="Nunito"/>
                <a:sym typeface="Nunito"/>
              </a:rPr>
              <a:t>.</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Of the remaining 23:</a:t>
            </a:r>
            <a:endParaRPr sz="1600">
              <a:solidFill>
                <a:schemeClr val="dk1"/>
              </a:solidFill>
              <a:latin typeface="Nunito"/>
              <a:ea typeface="Nunito"/>
              <a:cs typeface="Nunito"/>
              <a:sym typeface="Nunito"/>
            </a:endParaRPr>
          </a:p>
          <a:p>
            <a:pPr indent="-330200" lvl="1" marL="9144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9 cases(failure to open) in KP-0199 during maintenance due to limit switch 1 staying closed</a:t>
            </a:r>
            <a:endParaRPr sz="1600">
              <a:solidFill>
                <a:schemeClr val="dk1"/>
              </a:solidFill>
              <a:latin typeface="Nunito"/>
              <a:ea typeface="Nunito"/>
              <a:cs typeface="Nunito"/>
              <a:sym typeface="Nunito"/>
            </a:endParaRPr>
          </a:p>
          <a:p>
            <a:pPr indent="-330200" lvl="1" marL="9144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3 cases (failure to close) in KP-0776 during maintenance due to limit switch 2 staying closed.True for the remaining 11 cases</a:t>
            </a:r>
            <a:endParaRPr sz="1600">
              <a:solidFill>
                <a:schemeClr val="dk1"/>
              </a:solidFill>
              <a:latin typeface="Nunito"/>
              <a:ea typeface="Nunito"/>
              <a:cs typeface="Nunito"/>
              <a:sym typeface="Nunito"/>
            </a:endParaRPr>
          </a:p>
          <a:p>
            <a:pPr indent="0" lvl="0" marL="914400" rtl="0" algn="l">
              <a:lnSpc>
                <a:spcPct val="120000"/>
              </a:lnSpc>
              <a:spcBef>
                <a:spcPts val="1000"/>
              </a:spcBef>
              <a:spcAft>
                <a:spcPts val="0"/>
              </a:spcAft>
              <a:buNone/>
            </a:pPr>
            <a:r>
              <a:t/>
            </a:r>
            <a:endParaRPr sz="16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Distribution by KP Following R38</a:t>
            </a:r>
            <a:endParaRPr/>
          </a:p>
        </p:txBody>
      </p:sp>
      <p:sp>
        <p:nvSpPr>
          <p:cNvPr id="294" name="Google Shape;294;p34"/>
          <p:cNvSpPr txBox="1"/>
          <p:nvPr>
            <p:ph idx="1" type="subTitle"/>
          </p:nvPr>
        </p:nvSpPr>
        <p:spPr>
          <a:xfrm>
            <a:off x="235125" y="964000"/>
            <a:ext cx="118614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Summary of all </a:t>
            </a:r>
            <a:r>
              <a:rPr lang="en-US" sz="2400" u="sng">
                <a:solidFill>
                  <a:schemeClr val="hlink"/>
                </a:solidFill>
                <a:hlinkClick r:id="rId3"/>
              </a:rPr>
              <a:t>MBV errors</a:t>
            </a:r>
            <a:r>
              <a:rPr lang="en-US" sz="2400"/>
              <a:t> spanning 6/18/2020 to 7/3/2020 below:</a:t>
            </a:r>
            <a:endParaRPr sz="2400"/>
          </a:p>
          <a:p>
            <a:pPr indent="0" lvl="0" marL="45720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b="1" lang="en-US" sz="1800">
                <a:solidFill>
                  <a:srgbClr val="000000"/>
                </a:solidFill>
              </a:rPr>
              <a:t>Total KPs affected</a:t>
            </a:r>
            <a:endParaRPr b="1" sz="1800">
              <a:solidFill>
                <a:srgbClr val="000000"/>
              </a:solidFill>
            </a:endParaRPr>
          </a:p>
          <a:p>
            <a:pPr indent="0" lvl="0" marL="5029200" rtl="0" algn="l">
              <a:lnSpc>
                <a:spcPct val="100000"/>
              </a:lnSpc>
              <a:spcBef>
                <a:spcPts val="0"/>
              </a:spcBef>
              <a:spcAft>
                <a:spcPts val="0"/>
              </a:spcAft>
              <a:buNone/>
            </a:pPr>
            <a:r>
              <a:rPr lang="en-US" sz="1800">
                <a:solidFill>
                  <a:srgbClr val="000000"/>
                </a:solidFill>
                <a:latin typeface="Nunito SemiBold"/>
                <a:ea typeface="Nunito SemiBold"/>
                <a:cs typeface="Nunito SemiBold"/>
                <a:sym typeface="Nunito SemiBold"/>
              </a:rPr>
              <a:t>                 </a:t>
            </a:r>
            <a:r>
              <a:rPr b="1" lang="en-US" sz="1800">
                <a:solidFill>
                  <a:srgbClr val="000000"/>
                </a:solidFill>
              </a:rPr>
              <a:t>KPs with &gt; 1 faults</a:t>
            </a:r>
            <a:endParaRPr b="1" sz="1800">
              <a:solidFill>
                <a:srgbClr val="000000"/>
              </a:solidFill>
            </a:endParaRPr>
          </a:p>
          <a:p>
            <a:pPr indent="0" lvl="0" marL="0" rtl="0" algn="l">
              <a:spcBef>
                <a:spcPts val="1000"/>
              </a:spcBef>
              <a:spcAft>
                <a:spcPts val="0"/>
              </a:spcAft>
              <a:buNone/>
            </a:pPr>
            <a:r>
              <a:t/>
            </a:r>
            <a:endParaRPr/>
          </a:p>
          <a:p>
            <a:pPr indent="0" lvl="0" marL="45720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800">
              <a:solidFill>
                <a:srgbClr val="000000"/>
              </a:solidFill>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b="1" lang="en-US" sz="1800">
                <a:solidFill>
                  <a:srgbClr val="000000"/>
                </a:solidFill>
              </a:rPr>
              <a:t>Count of KPs per Failure report</a:t>
            </a:r>
            <a:endParaRPr b="1" sz="1800">
              <a:solidFill>
                <a:srgbClr val="000000"/>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95" name="Google Shape;295;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34"/>
          <p:cNvSpPr txBox="1"/>
          <p:nvPr/>
        </p:nvSpPr>
        <p:spPr>
          <a:xfrm>
            <a:off x="6408750" y="5046350"/>
            <a:ext cx="5659200" cy="135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remaining 7 KPs had a single issue each</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All issues except the first 2 were due to </a:t>
            </a:r>
            <a:endParaRPr sz="1800">
              <a:latin typeface="Nunito SemiBold"/>
              <a:ea typeface="Nunito SemiBold"/>
              <a:cs typeface="Nunito SemiBold"/>
              <a:sym typeface="Nunito SemiBold"/>
            </a:endParaRPr>
          </a:p>
        </p:txBody>
      </p:sp>
      <p:pic>
        <p:nvPicPr>
          <p:cNvPr id="297" name="Google Shape;297;p34"/>
          <p:cNvPicPr preferRelativeResize="0"/>
          <p:nvPr/>
        </p:nvPicPr>
        <p:blipFill>
          <a:blip r:embed="rId4">
            <a:alphaModFix/>
          </a:blip>
          <a:stretch>
            <a:fillRect/>
          </a:stretch>
        </p:blipFill>
        <p:spPr>
          <a:xfrm>
            <a:off x="387528" y="2455403"/>
            <a:ext cx="5465823" cy="783900"/>
          </a:xfrm>
          <a:prstGeom prst="rect">
            <a:avLst/>
          </a:prstGeom>
          <a:noFill/>
          <a:ln cap="flat" cmpd="sng" w="9525">
            <a:solidFill>
              <a:schemeClr val="dk2"/>
            </a:solidFill>
            <a:prstDash val="solid"/>
            <a:round/>
            <a:headEnd len="sm" w="sm" type="none"/>
            <a:tailEnd len="sm" w="sm" type="none"/>
          </a:ln>
        </p:spPr>
      </p:pic>
      <p:pic>
        <p:nvPicPr>
          <p:cNvPr id="298" name="Google Shape;298;p34"/>
          <p:cNvPicPr preferRelativeResize="0"/>
          <p:nvPr/>
        </p:nvPicPr>
        <p:blipFill>
          <a:blip r:embed="rId5">
            <a:alphaModFix/>
          </a:blip>
          <a:stretch>
            <a:fillRect/>
          </a:stretch>
        </p:blipFill>
        <p:spPr>
          <a:xfrm>
            <a:off x="6312675" y="2455400"/>
            <a:ext cx="5659350" cy="2628900"/>
          </a:xfrm>
          <a:prstGeom prst="rect">
            <a:avLst/>
          </a:prstGeom>
          <a:noFill/>
          <a:ln cap="flat" cmpd="sng" w="9525">
            <a:solidFill>
              <a:schemeClr val="dk2"/>
            </a:solidFill>
            <a:prstDash val="solid"/>
            <a:round/>
            <a:headEnd len="sm" w="sm" type="none"/>
            <a:tailEnd len="sm" w="sm" type="none"/>
          </a:ln>
        </p:spPr>
      </p:pic>
      <p:pic>
        <p:nvPicPr>
          <p:cNvPr id="299" name="Google Shape;299;p34"/>
          <p:cNvPicPr preferRelativeResize="0"/>
          <p:nvPr/>
        </p:nvPicPr>
        <p:blipFill>
          <a:blip r:embed="rId6">
            <a:alphaModFix/>
          </a:blip>
          <a:stretch>
            <a:fillRect/>
          </a:stretch>
        </p:blipFill>
        <p:spPr>
          <a:xfrm>
            <a:off x="387527" y="4074175"/>
            <a:ext cx="5465825" cy="167518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Distribution By MBV Following R38</a:t>
            </a:r>
            <a:endParaRPr/>
          </a:p>
        </p:txBody>
      </p:sp>
      <p:sp>
        <p:nvSpPr>
          <p:cNvPr id="306" name="Google Shape;306;p35"/>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800"/>
              <a:t>Distribution of Failure report per MBV</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Clr>
                <a:schemeClr val="dk1"/>
              </a:buClr>
              <a:buSzPts val="1100"/>
              <a:buFont typeface="Arial"/>
              <a:buNone/>
            </a:pPr>
            <a:r>
              <a:rPr b="1" lang="en-US" sz="1800"/>
              <a:t>Distribution of Limit Switch Status during Fault</a:t>
            </a:r>
            <a:endParaRPr b="1" sz="1800"/>
          </a:p>
        </p:txBody>
      </p:sp>
      <p:sp>
        <p:nvSpPr>
          <p:cNvPr id="307" name="Google Shape;307;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8" name="Google Shape;308;p35"/>
          <p:cNvSpPr txBox="1"/>
          <p:nvPr/>
        </p:nvSpPr>
        <p:spPr>
          <a:xfrm>
            <a:off x="7167525" y="1020325"/>
            <a:ext cx="4862400" cy="5304900"/>
          </a:xfrm>
          <a:prstGeom prst="rect">
            <a:avLst/>
          </a:prstGeom>
          <a:noFill/>
          <a:ln>
            <a:noFill/>
          </a:ln>
        </p:spPr>
        <p:txBody>
          <a:bodyPr anchorCtr="0" anchor="t" bIns="91425" lIns="91425" spcFirstLastPara="1" rIns="91425" wrap="square" tIns="91425">
            <a:noAutofit/>
          </a:bodyPr>
          <a:lstStyle/>
          <a:p>
            <a:pPr indent="-330200" lvl="0" marL="457200" rtl="0" algn="l">
              <a:lnSpc>
                <a:spcPct val="120000"/>
              </a:lnSpc>
              <a:spcBef>
                <a:spcPts val="100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limit switch status for an open MBV should be </a:t>
            </a:r>
            <a:r>
              <a:rPr b="1" lang="en-US" sz="1600">
                <a:solidFill>
                  <a:schemeClr val="dk1"/>
                </a:solidFill>
                <a:latin typeface="Nunito"/>
                <a:ea typeface="Nunito"/>
                <a:cs typeface="Nunito"/>
                <a:sym typeface="Nunito"/>
              </a:rPr>
              <a:t>OPEN-NOT CLOSED</a:t>
            </a:r>
            <a:endParaRPr b="1"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limit switch status for a closed MBV should be </a:t>
            </a:r>
            <a:r>
              <a:rPr b="1" lang="en-US" sz="1600">
                <a:solidFill>
                  <a:schemeClr val="dk1"/>
                </a:solidFill>
                <a:latin typeface="Nunito"/>
                <a:ea typeface="Nunito"/>
                <a:cs typeface="Nunito"/>
                <a:sym typeface="Nunito"/>
              </a:rPr>
              <a:t>NOT OPEN-CLOSED</a:t>
            </a:r>
            <a:endParaRPr b="1"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This new data indicates that</a:t>
            </a:r>
            <a:r>
              <a:rPr lang="en-US" sz="1600">
                <a:solidFill>
                  <a:schemeClr val="dk1"/>
                </a:solidFill>
                <a:latin typeface="Nunito"/>
                <a:ea typeface="Nunito"/>
                <a:cs typeface="Nunito"/>
                <a:sym typeface="Nunito"/>
              </a:rPr>
              <a:t> the rampant error 002 and 003 may have been addressed by an introduction of a 100ms delay and secondary limit switch status check after MBV is de-energized</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ALL the dispense air errors recorded in this period have been traced to</a:t>
            </a:r>
            <a:r>
              <a:rPr lang="en-US" sz="1600">
                <a:solidFill>
                  <a:schemeClr val="dk1"/>
                </a:solidFill>
                <a:latin typeface="Nunito"/>
                <a:ea typeface="Nunito"/>
                <a:cs typeface="Nunito"/>
                <a:sym typeface="Nunito"/>
              </a:rPr>
              <a:t> MBVs being disconnected by technicians while troubleshooting MS-BS errors to allow built-up pressure escape the KP tank</a:t>
            </a:r>
            <a:endParaRPr sz="1600">
              <a:solidFill>
                <a:schemeClr val="dk1"/>
              </a:solidFill>
              <a:latin typeface="Nunito"/>
              <a:ea typeface="Nunito"/>
              <a:cs typeface="Nunito"/>
              <a:sym typeface="Nunito"/>
            </a:endParaRPr>
          </a:p>
          <a:p>
            <a:pPr indent="-330200" lvl="0" marL="457200" rtl="0" algn="l">
              <a:lnSpc>
                <a:spcPct val="12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The maintenance supervisors have since been advised to emphasize the use of the updated </a:t>
            </a:r>
            <a:r>
              <a:rPr lang="en-US" sz="1600" u="sng">
                <a:solidFill>
                  <a:schemeClr val="hlink"/>
                </a:solidFill>
                <a:latin typeface="Nunito"/>
                <a:ea typeface="Nunito"/>
                <a:cs typeface="Nunito"/>
                <a:sym typeface="Nunito"/>
                <a:hlinkClick r:id="rId3"/>
              </a:rPr>
              <a:t>work instructions</a:t>
            </a:r>
            <a:endParaRPr sz="1600">
              <a:solidFill>
                <a:schemeClr val="dk1"/>
              </a:solidFill>
              <a:latin typeface="Nunito"/>
              <a:ea typeface="Nunito"/>
              <a:cs typeface="Nunito"/>
              <a:sym typeface="Nunito"/>
            </a:endParaRPr>
          </a:p>
          <a:p>
            <a:pPr indent="0" lvl="0" marL="457200" rtl="0" algn="l">
              <a:lnSpc>
                <a:spcPct val="120000"/>
              </a:lnSpc>
              <a:spcBef>
                <a:spcPts val="1000"/>
              </a:spcBef>
              <a:spcAft>
                <a:spcPts val="0"/>
              </a:spcAft>
              <a:buNone/>
            </a:pPr>
            <a:r>
              <a:t/>
            </a:r>
            <a:endParaRPr sz="1600">
              <a:solidFill>
                <a:schemeClr val="dk1"/>
              </a:solidFill>
              <a:latin typeface="Nunito"/>
              <a:ea typeface="Nunito"/>
              <a:cs typeface="Nunito"/>
              <a:sym typeface="Nunito"/>
            </a:endParaRPr>
          </a:p>
          <a:p>
            <a:pPr indent="0" lvl="0" marL="914400" rtl="0" algn="l">
              <a:lnSpc>
                <a:spcPct val="120000"/>
              </a:lnSpc>
              <a:spcBef>
                <a:spcPts val="1000"/>
              </a:spcBef>
              <a:spcAft>
                <a:spcPts val="0"/>
              </a:spcAft>
              <a:buNone/>
            </a:pPr>
            <a:r>
              <a:t/>
            </a:r>
            <a:endParaRPr sz="1600">
              <a:solidFill>
                <a:schemeClr val="dk1"/>
              </a:solidFill>
              <a:latin typeface="Nunito"/>
              <a:ea typeface="Nunito"/>
              <a:cs typeface="Nunito"/>
              <a:sym typeface="Nunito"/>
            </a:endParaRPr>
          </a:p>
        </p:txBody>
      </p:sp>
      <p:pic>
        <p:nvPicPr>
          <p:cNvPr id="309" name="Google Shape;309;p35"/>
          <p:cNvPicPr preferRelativeResize="0"/>
          <p:nvPr/>
        </p:nvPicPr>
        <p:blipFill>
          <a:blip r:embed="rId4">
            <a:alphaModFix/>
          </a:blip>
          <a:stretch>
            <a:fillRect/>
          </a:stretch>
        </p:blipFill>
        <p:spPr>
          <a:xfrm>
            <a:off x="235125" y="1457575"/>
            <a:ext cx="6011450" cy="2259550"/>
          </a:xfrm>
          <a:prstGeom prst="rect">
            <a:avLst/>
          </a:prstGeom>
          <a:noFill/>
          <a:ln cap="flat" cmpd="sng" w="9525">
            <a:solidFill>
              <a:schemeClr val="dk2"/>
            </a:solidFill>
            <a:prstDash val="solid"/>
            <a:round/>
            <a:headEnd len="sm" w="sm" type="none"/>
            <a:tailEnd len="sm" w="sm" type="none"/>
          </a:ln>
        </p:spPr>
      </p:pic>
      <p:pic>
        <p:nvPicPr>
          <p:cNvPr id="310" name="Google Shape;310;p35"/>
          <p:cNvPicPr preferRelativeResize="0"/>
          <p:nvPr/>
        </p:nvPicPr>
        <p:blipFill>
          <a:blip r:embed="rId5">
            <a:alphaModFix/>
          </a:blip>
          <a:stretch>
            <a:fillRect/>
          </a:stretch>
        </p:blipFill>
        <p:spPr>
          <a:xfrm>
            <a:off x="235125" y="4229900"/>
            <a:ext cx="6011450" cy="1889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317" name="Google Shape;317;p36"/>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Beyond the root cause analysis, faulty limit switches was picked as the most possible cause of the rampant errors. However, after modifying the firmware to include secondary checks (following initial high numbers of false negatives), the conclusion of this investigation is that aggressive checking of the limit switch status was the biggest contributor of the numerous error 002 and 003 alerts.</a:t>
            </a:r>
            <a:endParaRPr sz="2400"/>
          </a:p>
          <a:p>
            <a:pPr indent="0" lvl="0" marL="457200" rtl="0" algn="l">
              <a:spcBef>
                <a:spcPts val="1000"/>
              </a:spcBef>
              <a:spcAft>
                <a:spcPts val="0"/>
              </a:spcAft>
              <a:buNone/>
            </a:pPr>
            <a:r>
              <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a:p>
        </p:txBody>
      </p:sp>
      <p:sp>
        <p:nvSpPr>
          <p:cNvPr id="318" name="Google Shape;318;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5028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Analysis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Investigations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Next steps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8"/>
              </a:rPr>
              <a:t>Conclusion</a:t>
            </a:r>
            <a:endParaRPr/>
          </a:p>
          <a:p>
            <a:pPr indent="0" lvl="0" marL="609600" rtl="0" algn="l">
              <a:spcBef>
                <a:spcPts val="1000"/>
              </a:spcBef>
              <a:spcAft>
                <a:spcPts val="0"/>
              </a:spcAft>
              <a:buNone/>
            </a:pP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78350" y="1012625"/>
            <a:ext cx="11062800" cy="384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There has been an increased number of KPs going out of service due to error code 002 (failed to open/close the dispense fuel safety valve) or error code 003 (</a:t>
            </a:r>
            <a:r>
              <a:rPr lang="en-US"/>
              <a:t>failed to open/close the dispense air safety valve</a:t>
            </a:r>
            <a:r>
              <a:rPr lang="en-US"/>
              <a:t>) over the last 3 months.</a:t>
            </a:r>
            <a:endParaRPr/>
          </a:p>
          <a:p>
            <a:pPr indent="0" lvl="0" marL="0" rtl="0" algn="l">
              <a:spcBef>
                <a:spcPts val="1000"/>
              </a:spcBef>
              <a:spcAft>
                <a:spcPts val="0"/>
              </a:spcAft>
              <a:buNone/>
            </a:pPr>
            <a:r>
              <a:rPr lang="en-US"/>
              <a:t>The problem has however been difficult to reproduce as the safety valves have opened and closed OK after the clearing of the fault state.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90650" y="1028350"/>
            <a:ext cx="11210700" cy="28221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8.6% of </a:t>
            </a:r>
            <a:r>
              <a:rPr lang="en-US"/>
              <a:t>KPs have had error code 003 (55 out of 639) from 2/1/2020 to 3/18/2020 (</a:t>
            </a:r>
            <a:r>
              <a:rPr lang="en-US" u="sng">
                <a:solidFill>
                  <a:schemeClr val="hlink"/>
                </a:solidFill>
                <a:hlinkClick action="ppaction://hlinksldjump" r:id="rId3"/>
              </a:rPr>
              <a:t>slide 5</a:t>
            </a:r>
            <a:r>
              <a:rPr lang="en-US"/>
              <a:t>)</a:t>
            </a:r>
            <a:endParaRPr/>
          </a:p>
          <a:p>
            <a:pPr indent="-406400" lvl="0" marL="457200" rtl="0" algn="l">
              <a:spcBef>
                <a:spcPts val="0"/>
              </a:spcBef>
              <a:spcAft>
                <a:spcPts val="0"/>
              </a:spcAft>
              <a:buSzPts val="2800"/>
              <a:buChar char="●"/>
            </a:pPr>
            <a:r>
              <a:rPr lang="en-US"/>
              <a:t>9.1</a:t>
            </a:r>
            <a:r>
              <a:rPr lang="en-US"/>
              <a:t>% of KPs have had error code 002 (58 out of 639) from 2/1/2020 to 3/18/2020 (</a:t>
            </a:r>
            <a:r>
              <a:rPr lang="en-US" u="sng">
                <a:solidFill>
                  <a:schemeClr val="hlink"/>
                </a:solidFill>
                <a:hlinkClick action="ppaction://hlinksldjump" r:id="rId4"/>
              </a:rPr>
              <a:t>slide 8</a:t>
            </a:r>
            <a:r>
              <a:rPr lang="en-US"/>
              <a:t>)</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8" name="Google Shape;188;p22"/>
          <p:cNvSpPr txBox="1"/>
          <p:nvPr/>
        </p:nvSpPr>
        <p:spPr>
          <a:xfrm>
            <a:off x="231350" y="5943725"/>
            <a:ext cx="5866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NB: </a:t>
            </a:r>
            <a:r>
              <a:rPr lang="en-US" sz="1200">
                <a:solidFill>
                  <a:schemeClr val="dk1"/>
                </a:solidFill>
              </a:rPr>
              <a:t>Data source - DB</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r>
              <a:rPr lang="en-US"/>
              <a:t> - Error 003</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6" name="Google Shape;196;p23" title="Chart"/>
          <p:cNvPicPr preferRelativeResize="0"/>
          <p:nvPr/>
        </p:nvPicPr>
        <p:blipFill>
          <a:blip r:embed="rId3">
            <a:alphaModFix/>
          </a:blip>
          <a:stretch>
            <a:fillRect/>
          </a:stretch>
        </p:blipFill>
        <p:spPr>
          <a:xfrm>
            <a:off x="6000" y="944925"/>
            <a:ext cx="12192000" cy="545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003 - Failure Mode &amp; </a:t>
            </a:r>
            <a:r>
              <a:rPr lang="en-US"/>
              <a:t>Resolution</a:t>
            </a:r>
            <a:r>
              <a:rPr lang="en-US"/>
              <a:t> Applied </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title="Chart"/>
          <p:cNvPicPr preferRelativeResize="0"/>
          <p:nvPr/>
        </p:nvPicPr>
        <p:blipFill>
          <a:blip r:embed="rId3">
            <a:alphaModFix/>
          </a:blip>
          <a:stretch>
            <a:fillRect/>
          </a:stretch>
        </p:blipFill>
        <p:spPr>
          <a:xfrm>
            <a:off x="0" y="958475"/>
            <a:ext cx="6213526" cy="5442451"/>
          </a:xfrm>
          <a:prstGeom prst="rect">
            <a:avLst/>
          </a:prstGeom>
          <a:noFill/>
          <a:ln>
            <a:noFill/>
          </a:ln>
        </p:spPr>
      </p:pic>
      <p:pic>
        <p:nvPicPr>
          <p:cNvPr id="205" name="Google Shape;205;p24" title="Chart"/>
          <p:cNvPicPr preferRelativeResize="0"/>
          <p:nvPr/>
        </p:nvPicPr>
        <p:blipFill>
          <a:blip r:embed="rId4">
            <a:alphaModFix/>
          </a:blip>
          <a:stretch>
            <a:fillRect/>
          </a:stretch>
        </p:blipFill>
        <p:spPr>
          <a:xfrm>
            <a:off x="6365925" y="958475"/>
            <a:ext cx="5826075" cy="5442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003 Weekly </a:t>
            </a:r>
            <a:r>
              <a:rPr lang="en-US"/>
              <a:t>Occurrences</a:t>
            </a:r>
            <a:r>
              <a:rPr lang="en-US"/>
              <a:t> </a:t>
            </a:r>
            <a:endParaRPr/>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5" title="Chart"/>
          <p:cNvPicPr preferRelativeResize="0"/>
          <p:nvPr/>
        </p:nvPicPr>
        <p:blipFill>
          <a:blip r:embed="rId3">
            <a:alphaModFix/>
          </a:blip>
          <a:stretch>
            <a:fillRect/>
          </a:stretch>
        </p:blipFill>
        <p:spPr>
          <a:xfrm>
            <a:off x="0" y="941950"/>
            <a:ext cx="12192000" cy="563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r>
              <a:rPr lang="en-US"/>
              <a:t> - Error 002</a:t>
            </a:r>
            <a:endParaRPr/>
          </a:p>
        </p:txBody>
      </p:sp>
      <p:sp>
        <p:nvSpPr>
          <p:cNvPr id="220" name="Google Shape;22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1" name="Google Shape;221;p26" title="Chart"/>
          <p:cNvPicPr preferRelativeResize="0"/>
          <p:nvPr/>
        </p:nvPicPr>
        <p:blipFill>
          <a:blip r:embed="rId3">
            <a:alphaModFix/>
          </a:blip>
          <a:stretch>
            <a:fillRect/>
          </a:stretch>
        </p:blipFill>
        <p:spPr>
          <a:xfrm>
            <a:off x="0" y="941950"/>
            <a:ext cx="12192001" cy="5458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Error 002 - Failure Mode &amp; Resolution Applied</a:t>
            </a:r>
            <a:endParaRPr/>
          </a:p>
        </p:txBody>
      </p:sp>
      <p:sp>
        <p:nvSpPr>
          <p:cNvPr id="228" name="Google Shape;22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p27" title="Chart"/>
          <p:cNvPicPr preferRelativeResize="0"/>
          <p:nvPr/>
        </p:nvPicPr>
        <p:blipFill>
          <a:blip r:embed="rId3">
            <a:alphaModFix/>
          </a:blip>
          <a:stretch>
            <a:fillRect/>
          </a:stretch>
        </p:blipFill>
        <p:spPr>
          <a:xfrm>
            <a:off x="40300" y="958475"/>
            <a:ext cx="6140176" cy="5442450"/>
          </a:xfrm>
          <a:prstGeom prst="rect">
            <a:avLst/>
          </a:prstGeom>
          <a:noFill/>
          <a:ln>
            <a:noFill/>
          </a:ln>
        </p:spPr>
      </p:pic>
      <p:pic>
        <p:nvPicPr>
          <p:cNvPr id="230" name="Google Shape;230;p27" title="Chart"/>
          <p:cNvPicPr preferRelativeResize="0"/>
          <p:nvPr/>
        </p:nvPicPr>
        <p:blipFill>
          <a:blip r:embed="rId4">
            <a:alphaModFix/>
          </a:blip>
          <a:stretch>
            <a:fillRect/>
          </a:stretch>
        </p:blipFill>
        <p:spPr>
          <a:xfrm>
            <a:off x="6332875" y="958475"/>
            <a:ext cx="5859124" cy="544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